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72"/>
  </p:notesMasterIdLst>
  <p:sldIdLst>
    <p:sldId id="256" r:id="rId4"/>
    <p:sldId id="939" r:id="rId5"/>
    <p:sldId id="977" r:id="rId6"/>
    <p:sldId id="978" r:id="rId7"/>
    <p:sldId id="257" r:id="rId8"/>
    <p:sldId id="966" r:id="rId9"/>
    <p:sldId id="959" r:id="rId10"/>
    <p:sldId id="962" r:id="rId11"/>
    <p:sldId id="956" r:id="rId12"/>
    <p:sldId id="482" r:id="rId13"/>
    <p:sldId id="965" r:id="rId14"/>
    <p:sldId id="967" r:id="rId15"/>
    <p:sldId id="958" r:id="rId16"/>
    <p:sldId id="948" r:id="rId17"/>
    <p:sldId id="971" r:id="rId18"/>
    <p:sldId id="258" r:id="rId19"/>
    <p:sldId id="365" r:id="rId20"/>
    <p:sldId id="943" r:id="rId21"/>
    <p:sldId id="945" r:id="rId22"/>
    <p:sldId id="410" r:id="rId23"/>
    <p:sldId id="968" r:id="rId24"/>
    <p:sldId id="901" r:id="rId25"/>
    <p:sldId id="895" r:id="rId26"/>
    <p:sldId id="290" r:id="rId27"/>
    <p:sldId id="944" r:id="rId28"/>
    <p:sldId id="456" r:id="rId29"/>
    <p:sldId id="455" r:id="rId30"/>
    <p:sldId id="946" r:id="rId31"/>
    <p:sldId id="947" r:id="rId32"/>
    <p:sldId id="265" r:id="rId33"/>
    <p:sldId id="259" r:id="rId34"/>
    <p:sldId id="260" r:id="rId35"/>
    <p:sldId id="263" r:id="rId36"/>
    <p:sldId id="267" r:id="rId37"/>
    <p:sldId id="269" r:id="rId38"/>
    <p:sldId id="472" r:id="rId39"/>
    <p:sldId id="923" r:id="rId40"/>
    <p:sldId id="902" r:id="rId41"/>
    <p:sldId id="268" r:id="rId42"/>
    <p:sldId id="270" r:id="rId43"/>
    <p:sldId id="291" r:id="rId44"/>
    <p:sldId id="266" r:id="rId45"/>
    <p:sldId id="928" r:id="rId46"/>
    <p:sldId id="474" r:id="rId47"/>
    <p:sldId id="930" r:id="rId48"/>
    <p:sldId id="951" r:id="rId49"/>
    <p:sldId id="972" r:id="rId50"/>
    <p:sldId id="894" r:id="rId51"/>
    <p:sldId id="952" r:id="rId52"/>
    <p:sldId id="483" r:id="rId53"/>
    <p:sldId id="954" r:id="rId54"/>
    <p:sldId id="897" r:id="rId55"/>
    <p:sldId id="293" r:id="rId56"/>
    <p:sldId id="264" r:id="rId57"/>
    <p:sldId id="953" r:id="rId58"/>
    <p:sldId id="940" r:id="rId59"/>
    <p:sldId id="949" r:id="rId60"/>
    <p:sldId id="955" r:id="rId61"/>
    <p:sldId id="973" r:id="rId62"/>
    <p:sldId id="918" r:id="rId63"/>
    <p:sldId id="924" r:id="rId64"/>
    <p:sldId id="922" r:id="rId65"/>
    <p:sldId id="288" r:id="rId66"/>
    <p:sldId id="970" r:id="rId67"/>
    <p:sldId id="969" r:id="rId68"/>
    <p:sldId id="473" r:id="rId69"/>
    <p:sldId id="976" r:id="rId70"/>
    <p:sldId id="974" r:id="rId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714"/>
  </p:normalViewPr>
  <p:slideViewPr>
    <p:cSldViewPr snapToGrid="0">
      <p:cViewPr varScale="1">
        <p:scale>
          <a:sx n="202" d="100"/>
          <a:sy n="202" d="100"/>
        </p:scale>
        <p:origin x="25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141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9/15/20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9/15/20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hyperlink" Target="https://en.wikipedia.org/wiki/George_Hotz" TargetMode="External"/><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43.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44.png"/><Relationship Id="rId14" Type="http://schemas.microsoft.com/office/2007/relationships/diagramDrawing" Target="../diagrams/drawing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53.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48.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52.jpeg"/><Relationship Id="rId2" Type="http://schemas.openxmlformats.org/officeDocument/2006/relationships/diagramData" Target="../diagrams/data3.xml"/><Relationship Id="rId16" Type="http://schemas.openxmlformats.org/officeDocument/2006/relationships/image" Target="../media/image50.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49.png"/><Relationship Id="rId23" Type="http://schemas.openxmlformats.org/officeDocument/2006/relationships/image" Target="../media/image51.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2.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56.jpeg"/><Relationship Id="rId4" Type="http://schemas.openxmlformats.org/officeDocument/2006/relationships/hyperlink" Target="https://medium.com/mit-initiative-on-the-digital-economy/creating-a-social-contract-for-the-digital-world-ad01f3785898" TargetMode="Externa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58.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en.wikipedia.org/wiki/Natural_units" TargetMode="External"/><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59.png"/><Relationship Id="rId4" Type="http://schemas.openxmlformats.org/officeDocument/2006/relationships/hyperlink" Target="https://en.wikipedia.org/wiki/MediaWiki"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en.wikipedia.org/wiki/Henri_Poincar%C3%A9" TargetMode="Externa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dspace.library.uu.nl/bitstream/1874/272507/2/nawinterviewP.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58.png"/><Relationship Id="rId4" Type="http://schemas.openxmlformats.org/officeDocument/2006/relationships/hyperlink" Target="https://www.paladion.ne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9.xml"/><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hyperlink" Target="https://idk.dev/building-a-modern-ci-cd-pipeline-in-the-serverless-era-with-gitop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88.png"/><Relationship Id="rId7" Type="http://schemas.openxmlformats.org/officeDocument/2006/relationships/image" Target="../media/image89.png"/><Relationship Id="rId12"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91.png"/><Relationship Id="rId5" Type="http://schemas.openxmlformats.org/officeDocument/2006/relationships/image" Target="../media/image60.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hyperlink" Target="https://youtu.be/vyECnqM9LJM?t=212"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95.tiff"/></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hyperlink" Target="https://www.schoenherr.eu/publications/publication-detail/ricardian-contracts-a-smarter-way-to-do-smart-contract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hyperlink" Target="https://youtu.be/oZrZlx2fmc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07.png"/><Relationship Id="rId1" Type="http://schemas.openxmlformats.org/officeDocument/2006/relationships/slideLayout" Target="../slideLayouts/slideLayout3.xml"/><Relationship Id="rId5" Type="http://schemas.openxmlformats.org/officeDocument/2006/relationships/image" Target="../media/image109.jpe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43.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69.png"/></Relationships>
</file>

<file path=ppt/slides/_rels/slide5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1.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13.png"/><Relationship Id="rId4" Type="http://schemas.openxmlformats.org/officeDocument/2006/relationships/image" Target="../media/image43.png"/><Relationship Id="rId9" Type="http://schemas.openxmlformats.org/officeDocument/2006/relationships/hyperlink" Target="https://wip.mitpress.mit.edu/new-economy"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tiff"/><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17.png"/><Relationship Id="rId4" Type="http://schemas.openxmlformats.org/officeDocument/2006/relationships/hyperlink" Target="https://en.wikipedia.org/wiki/Massively_multiplayer_online_role-playing_gam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hyperlink" Target="https://idk.dev/building-a-modern-ci-cd-pipeline-in-the-serverless-era-with-gitop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tiff"/><Relationship Id="rId2" Type="http://schemas.openxmlformats.org/officeDocument/2006/relationships/image" Target="../media/image123.jpe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34.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5.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58.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60.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86.png"/><Relationship Id="rId11" Type="http://schemas.openxmlformats.org/officeDocument/2006/relationships/image" Target="../media/image14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39.png"/><Relationship Id="rId4" Type="http://schemas.openxmlformats.org/officeDocument/2006/relationships/image" Target="../media/image64.png"/><Relationship Id="rId9" Type="http://schemas.openxmlformats.org/officeDocument/2006/relationships/hyperlink" Target="https://youtu.be/vyECnqM9LJM?t=212"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60.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86.png"/><Relationship Id="rId11" Type="http://schemas.openxmlformats.org/officeDocument/2006/relationships/image" Target="../media/image14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39.png"/><Relationship Id="rId4" Type="http://schemas.openxmlformats.org/officeDocument/2006/relationships/image" Target="../media/image64.png"/><Relationship Id="rId9" Type="http://schemas.openxmlformats.org/officeDocument/2006/relationships/hyperlink" Target="https://youtu.be/vyECnqM9LJM?t=212"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t>Transdisciplinary Cognitive Foundation</a:t>
            </a:r>
            <a:br>
              <a:rPr lang="en-US" sz="3600" dirty="0"/>
            </a:br>
            <a:r>
              <a:rPr lang="en-US" sz="3600" dirty="0"/>
              <a:t>Namespace Management</a:t>
            </a:r>
            <a:endParaRPr sz="36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rPr dirty="0" err="1"/>
              <a:t>Clockspeed</a:t>
            </a:r>
            <a:r>
              <a:rPr dirty="0"/>
              <a:t> of </a:t>
            </a:r>
            <a:r>
              <a:rPr lang="en-US" dirty="0"/>
              <a:t>society is increasing all the time</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Elevate Knowledge Orchestration Strategies up to the level of </a:t>
            </a:r>
            <a:r>
              <a:rPr lang="en" dirty="0">
                <a:solidFill>
                  <a:srgbClr val="FF0000"/>
                </a:solidFill>
              </a:rPr>
              <a:t>necessity</a:t>
            </a:r>
            <a:r>
              <a:rPr lang="en" dirty="0"/>
              <a:t> presented by contemporary industrial complex</a:t>
            </a:r>
            <a:endParaRPr dirty="0"/>
          </a:p>
          <a:p>
            <a:pPr lvl="1" indent="-342900">
              <a:buSzPts val="1800"/>
              <a:buChar char="●"/>
            </a:pPr>
            <a:r>
              <a:rPr lang="en" dirty="0"/>
              <a:t>A foundational learning strategy that will continue to work as technologies progresses and complexity/entropy increases</a:t>
            </a:r>
          </a:p>
          <a:p>
            <a:pPr lvl="1" indent="-342900">
              <a:buSzPts val="1800"/>
              <a:buChar char="●"/>
            </a:pPr>
            <a:r>
              <a:rPr lang="en" dirty="0"/>
              <a:t>A generally applicable metric (time) for knowledge content complexity</a:t>
            </a:r>
          </a:p>
          <a:p>
            <a:pPr lvl="1" indent="-342900">
              <a:buSzPts val="1800"/>
              <a:buChar char="●"/>
            </a:pPr>
            <a:r>
              <a:rPr lang="en" dirty="0"/>
              <a:t>Self-adjusting as history evolves into the future</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engage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196770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976729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Present State of Knowledge Management Strategies</a:t>
            </a:r>
            <a:endParaRPr dirty="0">
              <a:solidFill>
                <a:schemeClr val="tx1"/>
              </a:solidFill>
            </a:endParaRPr>
          </a:p>
        </p:txBody>
      </p:sp>
      <p:pic>
        <p:nvPicPr>
          <p:cNvPr id="5" name="Picture 4">
            <a:extLst>
              <a:ext uri="{FF2B5EF4-FFF2-40B4-BE49-F238E27FC236}">
                <a16:creationId xmlns:a16="http://schemas.microsoft.com/office/drawing/2014/main" id="{AFA55189-DC9A-6C47-B46F-5147B064DF8F}"/>
              </a:ext>
            </a:extLst>
          </p:cNvPr>
          <p:cNvPicPr>
            <a:picLocks noChangeAspect="1"/>
          </p:cNvPicPr>
          <p:nvPr/>
        </p:nvPicPr>
        <p:blipFill>
          <a:blip r:embed="rId3"/>
          <a:stretch>
            <a:fillRect/>
          </a:stretch>
        </p:blipFill>
        <p:spPr>
          <a:xfrm>
            <a:off x="185475" y="1273230"/>
            <a:ext cx="5241618" cy="2967789"/>
          </a:xfrm>
          <a:prstGeom prst="rect">
            <a:avLst/>
          </a:prstGeom>
        </p:spPr>
      </p:pic>
      <p:pic>
        <p:nvPicPr>
          <p:cNvPr id="8" name="Picture 7">
            <a:extLst>
              <a:ext uri="{FF2B5EF4-FFF2-40B4-BE49-F238E27FC236}">
                <a16:creationId xmlns:a16="http://schemas.microsoft.com/office/drawing/2014/main" id="{94185196-4528-8648-AB9C-9549B3FAF8B8}"/>
              </a:ext>
            </a:extLst>
          </p:cNvPr>
          <p:cNvPicPr>
            <a:picLocks noChangeAspect="1"/>
          </p:cNvPicPr>
          <p:nvPr/>
        </p:nvPicPr>
        <p:blipFill>
          <a:blip r:embed="rId4"/>
          <a:stretch>
            <a:fillRect/>
          </a:stretch>
        </p:blipFill>
        <p:spPr>
          <a:xfrm>
            <a:off x="4790485" y="2757125"/>
            <a:ext cx="4168040" cy="2297208"/>
          </a:xfrm>
          <a:prstGeom prst="rect">
            <a:avLst/>
          </a:prstGeom>
        </p:spPr>
      </p:pic>
      <p:pic>
        <p:nvPicPr>
          <p:cNvPr id="10" name="Picture 9">
            <a:extLst>
              <a:ext uri="{FF2B5EF4-FFF2-40B4-BE49-F238E27FC236}">
                <a16:creationId xmlns:a16="http://schemas.microsoft.com/office/drawing/2014/main" id="{2950D6B2-3163-0948-8BAA-A3ED645ACEA2}"/>
              </a:ext>
            </a:extLst>
          </p:cNvPr>
          <p:cNvPicPr>
            <a:picLocks noChangeAspect="1"/>
          </p:cNvPicPr>
          <p:nvPr/>
        </p:nvPicPr>
        <p:blipFill>
          <a:blip r:embed="rId5"/>
          <a:stretch>
            <a:fillRect/>
          </a:stretch>
        </p:blipFill>
        <p:spPr>
          <a:xfrm>
            <a:off x="5522016" y="1137500"/>
            <a:ext cx="3310284" cy="1619624"/>
          </a:xfrm>
          <a:prstGeom prst="rect">
            <a:avLst/>
          </a:prstGeom>
        </p:spPr>
      </p:pic>
      <p:pic>
        <p:nvPicPr>
          <p:cNvPr id="11" name="Picture 10">
            <a:extLst>
              <a:ext uri="{FF2B5EF4-FFF2-40B4-BE49-F238E27FC236}">
                <a16:creationId xmlns:a16="http://schemas.microsoft.com/office/drawing/2014/main" id="{50F88179-35F7-144D-B2E3-000BFD22EE96}"/>
              </a:ext>
            </a:extLst>
          </p:cNvPr>
          <p:cNvPicPr>
            <a:picLocks noChangeAspect="1"/>
          </p:cNvPicPr>
          <p:nvPr/>
        </p:nvPicPr>
        <p:blipFill>
          <a:blip r:embed="rId6"/>
          <a:stretch>
            <a:fillRect/>
          </a:stretch>
        </p:blipFill>
        <p:spPr>
          <a:xfrm>
            <a:off x="185475" y="4037771"/>
            <a:ext cx="2077710" cy="1016562"/>
          </a:xfrm>
          <a:prstGeom prst="rect">
            <a:avLst/>
          </a:prstGeom>
        </p:spPr>
      </p:pic>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4" name="TextBox 13">
            <a:extLst>
              <a:ext uri="{FF2B5EF4-FFF2-40B4-BE49-F238E27FC236}">
                <a16:creationId xmlns:a16="http://schemas.microsoft.com/office/drawing/2014/main" id="{4BA5C776-9F6E-9645-8407-F9E266A0ED1B}"/>
              </a:ext>
            </a:extLst>
          </p:cNvPr>
          <p:cNvSpPr txBox="1"/>
          <p:nvPr/>
        </p:nvSpPr>
        <p:spPr>
          <a:xfrm>
            <a:off x="5290108" y="4746556"/>
            <a:ext cx="3339376" cy="307777"/>
          </a:xfrm>
          <a:prstGeom prst="rect">
            <a:avLst/>
          </a:prstGeom>
          <a:noFill/>
        </p:spPr>
        <p:txBody>
          <a:bodyPr wrap="none" rtlCol="0">
            <a:spAutoFit/>
          </a:bodyPr>
          <a:lstStyle/>
          <a:p>
            <a:r>
              <a:rPr lang="en-TW" dirty="0">
                <a:solidFill>
                  <a:schemeClr val="tx1"/>
                </a:solidFill>
              </a:rPr>
              <a:t>Tsinghua RITS Dean Prof. Liu Renchen</a:t>
            </a:r>
          </a:p>
        </p:txBody>
      </p:sp>
    </p:spTree>
    <p:extLst>
      <p:ext uri="{BB962C8B-B14F-4D97-AF65-F5344CB8AC3E}">
        <p14:creationId xmlns:p14="http://schemas.microsoft.com/office/powerpoint/2010/main" val="2218861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115938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600466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27652983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740241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692833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017725"/>
            <a:ext cx="42603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 (Today)</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t>Midterm Report</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3006</TotalTime>
  <Words>2264</Words>
  <Application>Microsoft Macintosh PowerPoint</Application>
  <PresentationFormat>On-screen Show (16:9)</PresentationFormat>
  <Paragraphs>445</Paragraphs>
  <Slides>68</Slides>
  <Notes>24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68</vt:i4>
      </vt:variant>
    </vt:vector>
  </HeadingPairs>
  <TitlesOfParts>
    <vt:vector size="83" baseType="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Transdisciplinary Cognitive Foundation Namespace Management</vt:lpstr>
      <vt:lpstr>This is not just a SOUND TEST,  it is also a story about Data in a world where …</vt:lpstr>
      <vt:lpstr>Unified Namespace</vt:lpstr>
      <vt:lpstr>The Present State of Knowledge Management Strategies</vt:lpstr>
      <vt:lpstr>AUDIENCE</vt:lpstr>
      <vt:lpstr>AUDIENCE (self-intro)</vt:lpstr>
      <vt:lpstr>Course Outline</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 that Narrows your scope of Objectives</vt:lpstr>
      <vt:lpstr>Clockspeed of society is increasing all the time</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Success Criteria</vt:lpstr>
      <vt:lpstr>How to engage this Course?</vt:lpstr>
      <vt:lpstr>A Strategy to Stretch Cognitive Model</vt:lpstr>
      <vt:lpstr>Driven by Linguistic/Cognitive Science</vt:lpstr>
      <vt:lpstr>Representing Knowledge as Domain-Specific Languages (DSL)</vt:lpstr>
      <vt:lpstr>What is DevSecOps?</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Inputs for Collective Cognizance</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Potential Barriers</vt:lpstr>
      <vt:lpstr>PowerPoint Presentation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449</cp:revision>
  <dcterms:modified xsi:type="dcterms:W3CDTF">2020-09-15T09:17:18Z</dcterms:modified>
</cp:coreProperties>
</file>